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68" r:id="rId4"/>
    <p:sldId id="272" r:id="rId5"/>
    <p:sldId id="269" r:id="rId6"/>
    <p:sldId id="271" r:id="rId7"/>
    <p:sldId id="262" r:id="rId8"/>
    <p:sldId id="263" r:id="rId9"/>
    <p:sldId id="258" r:id="rId10"/>
    <p:sldId id="259" r:id="rId11"/>
    <p:sldId id="260" r:id="rId12"/>
    <p:sldId id="264" r:id="rId13"/>
    <p:sldId id="265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4CF03-197C-4F94-A1FA-9BB15FBDD91B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46D97E-2841-4049-AD82-CF2CB8DE4196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психолого-педагогическая</a:t>
          </a:r>
          <a:r>
            <a:rPr lang="ru-RU" sz="700" dirty="0"/>
            <a:t> </a:t>
          </a:r>
          <a:r>
            <a:rPr lang="ru-RU" sz="1200" b="1" dirty="0">
              <a:solidFill>
                <a:schemeClr val="tx1"/>
              </a:solidFill>
            </a:rPr>
            <a:t>диагностика</a:t>
          </a:r>
          <a:r>
            <a:rPr lang="ru-RU" sz="700" dirty="0"/>
            <a:t> </a:t>
          </a:r>
          <a:r>
            <a:rPr lang="ru-RU" sz="1200" b="1" dirty="0">
              <a:solidFill>
                <a:schemeClr val="tx1"/>
              </a:solidFill>
            </a:rPr>
            <a:t>возможностей и потребностей детей с ОВЗ</a:t>
          </a:r>
        </a:p>
      </dgm:t>
    </dgm:pt>
    <dgm:pt modelId="{4E5D1B44-434E-4A1A-A52A-A330A1B6C338}" type="parTrans" cxnId="{9D39F9EF-0179-4783-98A8-A03FD65A6D71}">
      <dgm:prSet/>
      <dgm:spPr/>
      <dgm:t>
        <a:bodyPr/>
        <a:lstStyle/>
        <a:p>
          <a:endParaRPr lang="ru-RU"/>
        </a:p>
      </dgm:t>
    </dgm:pt>
    <dgm:pt modelId="{503F730D-D77E-4C39-80F0-58BFC2C4E102}" type="sibTrans" cxnId="{9D39F9EF-0179-4783-98A8-A03FD65A6D7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155B40C8-9212-4EBF-9FA5-3FDC69BF1CE2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психолого-педагогическое сопровождение образовательного процесса</a:t>
          </a:r>
        </a:p>
      </dgm:t>
    </dgm:pt>
    <dgm:pt modelId="{22B366E4-6734-4C69-8076-2507F48E3F2E}" type="parTrans" cxnId="{1E6D005B-788A-4ABE-9AE3-365690D19F86}">
      <dgm:prSet/>
      <dgm:spPr/>
      <dgm:t>
        <a:bodyPr/>
        <a:lstStyle/>
        <a:p>
          <a:endParaRPr lang="ru-RU"/>
        </a:p>
      </dgm:t>
    </dgm:pt>
    <dgm:pt modelId="{79C8AEA0-A3F8-432E-BAB5-D8B13B514B75}" type="sibTrans" cxnId="{1E6D005B-788A-4ABE-9AE3-365690D19F8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E849A7A1-D136-4281-8133-34CE95797616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комплексное программное сопровождение процессов социализации и профориентации учащихся с ОВЗ</a:t>
          </a:r>
        </a:p>
      </dgm:t>
    </dgm:pt>
    <dgm:pt modelId="{DC085176-20C8-4250-BABC-FB058D1CFFC4}" type="parTrans" cxnId="{4B265952-66AB-4E3A-AC1C-8DC3FE0CF279}">
      <dgm:prSet/>
      <dgm:spPr/>
      <dgm:t>
        <a:bodyPr/>
        <a:lstStyle/>
        <a:p>
          <a:endParaRPr lang="ru-RU"/>
        </a:p>
      </dgm:t>
    </dgm:pt>
    <dgm:pt modelId="{AF95BAD5-011F-4CA3-98E1-86BB83EDB977}" type="sibTrans" cxnId="{4B265952-66AB-4E3A-AC1C-8DC3FE0CF27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2DAAA7-C4ED-4699-A55F-0A007418EF31}">
      <dgm:prSet phldrT="[Текст]" custT="1"/>
      <dgm:spPr/>
      <dgm:t>
        <a:bodyPr/>
        <a:lstStyle/>
        <a:p>
          <a:r>
            <a:rPr lang="ru-RU" sz="1150" b="1" dirty="0">
              <a:solidFill>
                <a:schemeClr val="tx1"/>
              </a:solidFill>
            </a:rPr>
            <a:t>сотрудничество педагогов, родителей и детей, их ценностно-смысловое единство </a:t>
          </a:r>
          <a:endParaRPr lang="ru-RU" sz="1200" b="1" dirty="0">
            <a:solidFill>
              <a:schemeClr val="tx1"/>
            </a:solidFill>
          </a:endParaRPr>
        </a:p>
      </dgm:t>
    </dgm:pt>
    <dgm:pt modelId="{BF1DCDA8-0130-4F8A-9561-64C9A28AEC80}" type="parTrans" cxnId="{FE6B78B4-70BB-4F60-8501-91E974F2487D}">
      <dgm:prSet/>
      <dgm:spPr/>
      <dgm:t>
        <a:bodyPr/>
        <a:lstStyle/>
        <a:p>
          <a:endParaRPr lang="ru-RU"/>
        </a:p>
      </dgm:t>
    </dgm:pt>
    <dgm:pt modelId="{C34A24A4-3606-453A-B4BD-8611F5DB0FC9}" type="sibTrans" cxnId="{FE6B78B4-70BB-4F60-8501-91E974F2487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6933497-836E-4F44-BA79-232198396390}" type="pres">
      <dgm:prSet presAssocID="{00B4CF03-197C-4F94-A1FA-9BB15FBDD91B}" presName="Name0" presStyleCnt="0">
        <dgm:presLayoutVars>
          <dgm:chMax val="21"/>
          <dgm:chPref val="21"/>
        </dgm:presLayoutVars>
      </dgm:prSet>
      <dgm:spPr/>
    </dgm:pt>
    <dgm:pt modelId="{315762A8-2241-497C-9517-95FDBB61A97D}" type="pres">
      <dgm:prSet presAssocID="{B046D97E-2841-4049-AD82-CF2CB8DE4196}" presName="text1" presStyleCnt="0"/>
      <dgm:spPr/>
    </dgm:pt>
    <dgm:pt modelId="{6EF35B2C-9E42-4CB1-B126-481FC1FFCCE4}" type="pres">
      <dgm:prSet presAssocID="{B046D97E-2841-4049-AD82-CF2CB8DE4196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DAD7ECC-80D1-40A1-8141-B0ED0C412DBD}" type="pres">
      <dgm:prSet presAssocID="{B046D97E-2841-4049-AD82-CF2CB8DE4196}" presName="textaccent1" presStyleCnt="0"/>
      <dgm:spPr/>
    </dgm:pt>
    <dgm:pt modelId="{DD186BC0-7C46-49D3-980B-E6A8410A98F9}" type="pres">
      <dgm:prSet presAssocID="{B046D97E-2841-4049-AD82-CF2CB8DE4196}" presName="accentRepeatNode" presStyleLbl="solidAlignAcc1" presStyleIdx="0" presStyleCnt="8"/>
      <dgm:spPr/>
    </dgm:pt>
    <dgm:pt modelId="{49E45644-34F9-482E-9ED5-2BB76103BE0A}" type="pres">
      <dgm:prSet presAssocID="{503F730D-D77E-4C39-80F0-58BFC2C4E102}" presName="image1" presStyleCnt="0"/>
      <dgm:spPr/>
    </dgm:pt>
    <dgm:pt modelId="{980E81B9-E8D5-4C8F-BEA3-DFF10FB188B7}" type="pres">
      <dgm:prSet presAssocID="{503F730D-D77E-4C39-80F0-58BFC2C4E102}" presName="imageRepeatNode" presStyleLbl="alignAcc1" presStyleIdx="0" presStyleCnt="4"/>
      <dgm:spPr/>
    </dgm:pt>
    <dgm:pt modelId="{7A6A0D24-4253-4B17-9C6B-D5A19C596766}" type="pres">
      <dgm:prSet presAssocID="{503F730D-D77E-4C39-80F0-58BFC2C4E102}" presName="imageaccent1" presStyleCnt="0"/>
      <dgm:spPr/>
    </dgm:pt>
    <dgm:pt modelId="{ADA08E88-0A8D-47E7-8463-7560205206E9}" type="pres">
      <dgm:prSet presAssocID="{503F730D-D77E-4C39-80F0-58BFC2C4E102}" presName="accentRepeatNode" presStyleLbl="solidAlignAcc1" presStyleIdx="1" presStyleCnt="8"/>
      <dgm:spPr/>
    </dgm:pt>
    <dgm:pt modelId="{5C7E9CC8-C400-4777-B9C4-1776D1B1B3F7}" type="pres">
      <dgm:prSet presAssocID="{E849A7A1-D136-4281-8133-34CE95797616}" presName="text2" presStyleCnt="0"/>
      <dgm:spPr/>
    </dgm:pt>
    <dgm:pt modelId="{800C9C6A-0A71-4764-858A-7BBCE5275F27}" type="pres">
      <dgm:prSet presAssocID="{E849A7A1-D136-4281-8133-34CE95797616}" presName="textRepeatNode" presStyleLbl="alignNode1" presStyleIdx="1" presStyleCnt="4" custLinFactNeighborX="-751" custLinFactNeighborY="-2582">
        <dgm:presLayoutVars>
          <dgm:chMax val="0"/>
          <dgm:chPref val="0"/>
          <dgm:bulletEnabled val="1"/>
        </dgm:presLayoutVars>
      </dgm:prSet>
      <dgm:spPr/>
    </dgm:pt>
    <dgm:pt modelId="{9547D401-F4B0-47C0-B509-B732B52B35B6}" type="pres">
      <dgm:prSet presAssocID="{E849A7A1-D136-4281-8133-34CE95797616}" presName="textaccent2" presStyleCnt="0"/>
      <dgm:spPr/>
    </dgm:pt>
    <dgm:pt modelId="{95EB599D-5CAE-408E-8241-6EEF33A4F3D3}" type="pres">
      <dgm:prSet presAssocID="{E849A7A1-D136-4281-8133-34CE95797616}" presName="accentRepeatNode" presStyleLbl="solidAlignAcc1" presStyleIdx="2" presStyleCnt="8"/>
      <dgm:spPr/>
    </dgm:pt>
    <dgm:pt modelId="{BB6E8621-40D0-4984-8C4E-CEE3138FB4AE}" type="pres">
      <dgm:prSet presAssocID="{AF95BAD5-011F-4CA3-98E1-86BB83EDB977}" presName="image2" presStyleCnt="0"/>
      <dgm:spPr/>
    </dgm:pt>
    <dgm:pt modelId="{32FF8220-C937-4EFC-AEAC-C3A1B72F20BD}" type="pres">
      <dgm:prSet presAssocID="{AF95BAD5-011F-4CA3-98E1-86BB83EDB977}" presName="imageRepeatNode" presStyleLbl="alignAcc1" presStyleIdx="1" presStyleCnt="4"/>
      <dgm:spPr/>
    </dgm:pt>
    <dgm:pt modelId="{4FA85FBA-607B-4B8E-8FC6-D012723B3F95}" type="pres">
      <dgm:prSet presAssocID="{AF95BAD5-011F-4CA3-98E1-86BB83EDB977}" presName="imageaccent2" presStyleCnt="0"/>
      <dgm:spPr/>
    </dgm:pt>
    <dgm:pt modelId="{3A3A6501-C2F9-402E-9521-79E0C1B2C24F}" type="pres">
      <dgm:prSet presAssocID="{AF95BAD5-011F-4CA3-98E1-86BB83EDB977}" presName="accentRepeatNode" presStyleLbl="solidAlignAcc1" presStyleIdx="3" presStyleCnt="8"/>
      <dgm:spPr/>
    </dgm:pt>
    <dgm:pt modelId="{C3913C03-5C21-41E7-ACE9-EB53E1F22641}" type="pres">
      <dgm:prSet presAssocID="{155B40C8-9212-4EBF-9FA5-3FDC69BF1CE2}" presName="text3" presStyleCnt="0"/>
      <dgm:spPr/>
    </dgm:pt>
    <dgm:pt modelId="{14EE8B55-D7D2-499B-9D20-AD305101249A}" type="pres">
      <dgm:prSet presAssocID="{155B40C8-9212-4EBF-9FA5-3FDC69BF1CE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8992F9A-777C-4996-A3B5-8E31C7E11884}" type="pres">
      <dgm:prSet presAssocID="{155B40C8-9212-4EBF-9FA5-3FDC69BF1CE2}" presName="textaccent3" presStyleCnt="0"/>
      <dgm:spPr/>
    </dgm:pt>
    <dgm:pt modelId="{4A07DD2E-5E24-4843-8AE0-169801AD6DFA}" type="pres">
      <dgm:prSet presAssocID="{155B40C8-9212-4EBF-9FA5-3FDC69BF1CE2}" presName="accentRepeatNode" presStyleLbl="solidAlignAcc1" presStyleIdx="4" presStyleCnt="8"/>
      <dgm:spPr/>
    </dgm:pt>
    <dgm:pt modelId="{15FE5EC3-F02B-416A-A654-6994B9BF16D1}" type="pres">
      <dgm:prSet presAssocID="{79C8AEA0-A3F8-432E-BAB5-D8B13B514B75}" presName="image3" presStyleCnt="0"/>
      <dgm:spPr/>
    </dgm:pt>
    <dgm:pt modelId="{EEA7F78C-C158-4D88-8C2F-133238FE09BF}" type="pres">
      <dgm:prSet presAssocID="{79C8AEA0-A3F8-432E-BAB5-D8B13B514B75}" presName="imageRepeatNode" presStyleLbl="alignAcc1" presStyleIdx="2" presStyleCnt="4"/>
      <dgm:spPr/>
    </dgm:pt>
    <dgm:pt modelId="{3FF4D694-E78F-493A-81FC-EC424235331C}" type="pres">
      <dgm:prSet presAssocID="{79C8AEA0-A3F8-432E-BAB5-D8B13B514B75}" presName="imageaccent3" presStyleCnt="0"/>
      <dgm:spPr/>
    </dgm:pt>
    <dgm:pt modelId="{CC03CC81-33A9-47EC-8314-5812AAEBE33C}" type="pres">
      <dgm:prSet presAssocID="{79C8AEA0-A3F8-432E-BAB5-D8B13B514B75}" presName="accentRepeatNode" presStyleLbl="solidAlignAcc1" presStyleIdx="5" presStyleCnt="8"/>
      <dgm:spPr/>
    </dgm:pt>
    <dgm:pt modelId="{F8E2D206-2210-4545-8B8C-32828DFF818B}" type="pres">
      <dgm:prSet presAssocID="{8C2DAAA7-C4ED-4699-A55F-0A007418EF31}" presName="text4" presStyleCnt="0"/>
      <dgm:spPr/>
    </dgm:pt>
    <dgm:pt modelId="{6F557707-7900-422B-AE8F-26327748E4FD}" type="pres">
      <dgm:prSet presAssocID="{8C2DAAA7-C4ED-4699-A55F-0A007418EF31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A92602A-A71A-48FF-8503-6E5BF8FD9BFC}" type="pres">
      <dgm:prSet presAssocID="{8C2DAAA7-C4ED-4699-A55F-0A007418EF31}" presName="textaccent4" presStyleCnt="0"/>
      <dgm:spPr/>
    </dgm:pt>
    <dgm:pt modelId="{8DC8A784-ED32-4A18-A55B-8BE0D6FDBB62}" type="pres">
      <dgm:prSet presAssocID="{8C2DAAA7-C4ED-4699-A55F-0A007418EF31}" presName="accentRepeatNode" presStyleLbl="solidAlignAcc1" presStyleIdx="6" presStyleCnt="8"/>
      <dgm:spPr/>
    </dgm:pt>
    <dgm:pt modelId="{43BFC6A0-60D5-429B-A220-67F96D371C83}" type="pres">
      <dgm:prSet presAssocID="{C34A24A4-3606-453A-B4BD-8611F5DB0FC9}" presName="image4" presStyleCnt="0"/>
      <dgm:spPr/>
    </dgm:pt>
    <dgm:pt modelId="{3BAAF33C-8253-414C-BA74-CC2F94DFE93D}" type="pres">
      <dgm:prSet presAssocID="{C34A24A4-3606-453A-B4BD-8611F5DB0FC9}" presName="imageRepeatNode" presStyleLbl="alignAcc1" presStyleIdx="3" presStyleCnt="4"/>
      <dgm:spPr/>
    </dgm:pt>
    <dgm:pt modelId="{7396F4B2-8AA6-40B3-9E7D-2834AC8C4FB2}" type="pres">
      <dgm:prSet presAssocID="{C34A24A4-3606-453A-B4BD-8611F5DB0FC9}" presName="imageaccent4" presStyleCnt="0"/>
      <dgm:spPr/>
    </dgm:pt>
    <dgm:pt modelId="{9C2141A2-FD4D-4428-86C5-F123345651DF}" type="pres">
      <dgm:prSet presAssocID="{C34A24A4-3606-453A-B4BD-8611F5DB0FC9}" presName="accentRepeatNode" presStyleLbl="solidAlignAcc1" presStyleIdx="7" presStyleCnt="8"/>
      <dgm:spPr/>
    </dgm:pt>
  </dgm:ptLst>
  <dgm:cxnLst>
    <dgm:cxn modelId="{BDB5AD9C-6021-4287-9B68-25260F840E01}" type="presOf" srcId="{503F730D-D77E-4C39-80F0-58BFC2C4E102}" destId="{980E81B9-E8D5-4C8F-BEA3-DFF10FB188B7}" srcOrd="0" destOrd="0" presId="urn:microsoft.com/office/officeart/2008/layout/HexagonCluster"/>
    <dgm:cxn modelId="{2A3DE1D2-0A61-49BB-B0B1-A417E2CC179F}" type="presOf" srcId="{8C2DAAA7-C4ED-4699-A55F-0A007418EF31}" destId="{6F557707-7900-422B-AE8F-26327748E4FD}" srcOrd="0" destOrd="0" presId="urn:microsoft.com/office/officeart/2008/layout/HexagonCluster"/>
    <dgm:cxn modelId="{525AF8DE-9371-4D0C-ADE0-BE5E3F99D4DF}" type="presOf" srcId="{AF95BAD5-011F-4CA3-98E1-86BB83EDB977}" destId="{32FF8220-C937-4EFC-AEAC-C3A1B72F20BD}" srcOrd="0" destOrd="0" presId="urn:microsoft.com/office/officeart/2008/layout/HexagonCluster"/>
    <dgm:cxn modelId="{FE6B78B4-70BB-4F60-8501-91E974F2487D}" srcId="{00B4CF03-197C-4F94-A1FA-9BB15FBDD91B}" destId="{8C2DAAA7-C4ED-4699-A55F-0A007418EF31}" srcOrd="3" destOrd="0" parTransId="{BF1DCDA8-0130-4F8A-9561-64C9A28AEC80}" sibTransId="{C34A24A4-3606-453A-B4BD-8611F5DB0FC9}"/>
    <dgm:cxn modelId="{1E6D005B-788A-4ABE-9AE3-365690D19F86}" srcId="{00B4CF03-197C-4F94-A1FA-9BB15FBDD91B}" destId="{155B40C8-9212-4EBF-9FA5-3FDC69BF1CE2}" srcOrd="2" destOrd="0" parTransId="{22B366E4-6734-4C69-8076-2507F48E3F2E}" sibTransId="{79C8AEA0-A3F8-432E-BAB5-D8B13B514B75}"/>
    <dgm:cxn modelId="{24749113-04E8-48B3-825D-D3F54828B301}" type="presOf" srcId="{79C8AEA0-A3F8-432E-BAB5-D8B13B514B75}" destId="{EEA7F78C-C158-4D88-8C2F-133238FE09BF}" srcOrd="0" destOrd="0" presId="urn:microsoft.com/office/officeart/2008/layout/HexagonCluster"/>
    <dgm:cxn modelId="{23BF010C-AA21-40AE-AF3F-E7659B442F9D}" type="presOf" srcId="{E849A7A1-D136-4281-8133-34CE95797616}" destId="{800C9C6A-0A71-4764-858A-7BBCE5275F27}" srcOrd="0" destOrd="0" presId="urn:microsoft.com/office/officeart/2008/layout/HexagonCluster"/>
    <dgm:cxn modelId="{B073D19F-A21B-48A5-AB1F-31BB7210A369}" type="presOf" srcId="{00B4CF03-197C-4F94-A1FA-9BB15FBDD91B}" destId="{76933497-836E-4F44-BA79-232198396390}" srcOrd="0" destOrd="0" presId="urn:microsoft.com/office/officeart/2008/layout/HexagonCluster"/>
    <dgm:cxn modelId="{333235BA-0C0E-4301-8F71-6CCEF757F067}" type="presOf" srcId="{C34A24A4-3606-453A-B4BD-8611F5DB0FC9}" destId="{3BAAF33C-8253-414C-BA74-CC2F94DFE93D}" srcOrd="0" destOrd="0" presId="urn:microsoft.com/office/officeart/2008/layout/HexagonCluster"/>
    <dgm:cxn modelId="{95DFB4F2-8776-4BEE-AF9B-E4555F89D604}" type="presOf" srcId="{155B40C8-9212-4EBF-9FA5-3FDC69BF1CE2}" destId="{14EE8B55-D7D2-499B-9D20-AD305101249A}" srcOrd="0" destOrd="0" presId="urn:microsoft.com/office/officeart/2008/layout/HexagonCluster"/>
    <dgm:cxn modelId="{72A4E114-7E39-40C8-97F6-6DDCD5C9AD7A}" type="presOf" srcId="{B046D97E-2841-4049-AD82-CF2CB8DE4196}" destId="{6EF35B2C-9E42-4CB1-B126-481FC1FFCCE4}" srcOrd="0" destOrd="0" presId="urn:microsoft.com/office/officeart/2008/layout/HexagonCluster"/>
    <dgm:cxn modelId="{9D39F9EF-0179-4783-98A8-A03FD65A6D71}" srcId="{00B4CF03-197C-4F94-A1FA-9BB15FBDD91B}" destId="{B046D97E-2841-4049-AD82-CF2CB8DE4196}" srcOrd="0" destOrd="0" parTransId="{4E5D1B44-434E-4A1A-A52A-A330A1B6C338}" sibTransId="{503F730D-D77E-4C39-80F0-58BFC2C4E102}"/>
    <dgm:cxn modelId="{4B265952-66AB-4E3A-AC1C-8DC3FE0CF279}" srcId="{00B4CF03-197C-4F94-A1FA-9BB15FBDD91B}" destId="{E849A7A1-D136-4281-8133-34CE95797616}" srcOrd="1" destOrd="0" parTransId="{DC085176-20C8-4250-BABC-FB058D1CFFC4}" sibTransId="{AF95BAD5-011F-4CA3-98E1-86BB83EDB977}"/>
    <dgm:cxn modelId="{AD0A40D9-3611-4530-8C5F-C6E0955A7EDF}" type="presParOf" srcId="{76933497-836E-4F44-BA79-232198396390}" destId="{315762A8-2241-497C-9517-95FDBB61A97D}" srcOrd="0" destOrd="0" presId="urn:microsoft.com/office/officeart/2008/layout/HexagonCluster"/>
    <dgm:cxn modelId="{BD783704-CDDA-415D-800A-58ACA577FD06}" type="presParOf" srcId="{315762A8-2241-497C-9517-95FDBB61A97D}" destId="{6EF35B2C-9E42-4CB1-B126-481FC1FFCCE4}" srcOrd="0" destOrd="0" presId="urn:microsoft.com/office/officeart/2008/layout/HexagonCluster"/>
    <dgm:cxn modelId="{A8807AA0-C782-49B5-B6D8-5CD888BC0E1C}" type="presParOf" srcId="{76933497-836E-4F44-BA79-232198396390}" destId="{CDAD7ECC-80D1-40A1-8141-B0ED0C412DBD}" srcOrd="1" destOrd="0" presId="urn:microsoft.com/office/officeart/2008/layout/HexagonCluster"/>
    <dgm:cxn modelId="{F43E7275-4C01-4D80-B140-0F57211CCCB8}" type="presParOf" srcId="{CDAD7ECC-80D1-40A1-8141-B0ED0C412DBD}" destId="{DD186BC0-7C46-49D3-980B-E6A8410A98F9}" srcOrd="0" destOrd="0" presId="urn:microsoft.com/office/officeart/2008/layout/HexagonCluster"/>
    <dgm:cxn modelId="{D25316E0-B22A-449E-BC83-A52FAB388162}" type="presParOf" srcId="{76933497-836E-4F44-BA79-232198396390}" destId="{49E45644-34F9-482E-9ED5-2BB76103BE0A}" srcOrd="2" destOrd="0" presId="urn:microsoft.com/office/officeart/2008/layout/HexagonCluster"/>
    <dgm:cxn modelId="{1A19E60E-4C12-4714-9FFF-1F85A3742BC8}" type="presParOf" srcId="{49E45644-34F9-482E-9ED5-2BB76103BE0A}" destId="{980E81B9-E8D5-4C8F-BEA3-DFF10FB188B7}" srcOrd="0" destOrd="0" presId="urn:microsoft.com/office/officeart/2008/layout/HexagonCluster"/>
    <dgm:cxn modelId="{22B612E5-6F49-43F6-8AAD-B454619D7941}" type="presParOf" srcId="{76933497-836E-4F44-BA79-232198396390}" destId="{7A6A0D24-4253-4B17-9C6B-D5A19C596766}" srcOrd="3" destOrd="0" presId="urn:microsoft.com/office/officeart/2008/layout/HexagonCluster"/>
    <dgm:cxn modelId="{67B543B6-B38D-4686-8EDE-F3E7657828D2}" type="presParOf" srcId="{7A6A0D24-4253-4B17-9C6B-D5A19C596766}" destId="{ADA08E88-0A8D-47E7-8463-7560205206E9}" srcOrd="0" destOrd="0" presId="urn:microsoft.com/office/officeart/2008/layout/HexagonCluster"/>
    <dgm:cxn modelId="{1F1F3155-8347-47D2-9CE1-9CD44544549D}" type="presParOf" srcId="{76933497-836E-4F44-BA79-232198396390}" destId="{5C7E9CC8-C400-4777-B9C4-1776D1B1B3F7}" srcOrd="4" destOrd="0" presId="urn:microsoft.com/office/officeart/2008/layout/HexagonCluster"/>
    <dgm:cxn modelId="{ADC7B1FD-8B63-4AFA-A06B-2FAD0E94E5AF}" type="presParOf" srcId="{5C7E9CC8-C400-4777-B9C4-1776D1B1B3F7}" destId="{800C9C6A-0A71-4764-858A-7BBCE5275F27}" srcOrd="0" destOrd="0" presId="urn:microsoft.com/office/officeart/2008/layout/HexagonCluster"/>
    <dgm:cxn modelId="{C4F319C9-0907-4085-9F71-FE69031C78A6}" type="presParOf" srcId="{76933497-836E-4F44-BA79-232198396390}" destId="{9547D401-F4B0-47C0-B509-B732B52B35B6}" srcOrd="5" destOrd="0" presId="urn:microsoft.com/office/officeart/2008/layout/HexagonCluster"/>
    <dgm:cxn modelId="{0B73DC46-B547-420F-B6DA-48C1F05AE8CB}" type="presParOf" srcId="{9547D401-F4B0-47C0-B509-B732B52B35B6}" destId="{95EB599D-5CAE-408E-8241-6EEF33A4F3D3}" srcOrd="0" destOrd="0" presId="urn:microsoft.com/office/officeart/2008/layout/HexagonCluster"/>
    <dgm:cxn modelId="{1E354BB8-DC6A-4324-A662-5D3C27DFAAB3}" type="presParOf" srcId="{76933497-836E-4F44-BA79-232198396390}" destId="{BB6E8621-40D0-4984-8C4E-CEE3138FB4AE}" srcOrd="6" destOrd="0" presId="urn:microsoft.com/office/officeart/2008/layout/HexagonCluster"/>
    <dgm:cxn modelId="{2B867E16-9DCD-4B4D-9B10-840FA3E8A90A}" type="presParOf" srcId="{BB6E8621-40D0-4984-8C4E-CEE3138FB4AE}" destId="{32FF8220-C937-4EFC-AEAC-C3A1B72F20BD}" srcOrd="0" destOrd="0" presId="urn:microsoft.com/office/officeart/2008/layout/HexagonCluster"/>
    <dgm:cxn modelId="{B2DC6A12-E082-4181-8DC7-D843F3B52E74}" type="presParOf" srcId="{76933497-836E-4F44-BA79-232198396390}" destId="{4FA85FBA-607B-4B8E-8FC6-D012723B3F95}" srcOrd="7" destOrd="0" presId="urn:microsoft.com/office/officeart/2008/layout/HexagonCluster"/>
    <dgm:cxn modelId="{98D61ECF-3A75-45DB-8ECF-60141895A044}" type="presParOf" srcId="{4FA85FBA-607B-4B8E-8FC6-D012723B3F95}" destId="{3A3A6501-C2F9-402E-9521-79E0C1B2C24F}" srcOrd="0" destOrd="0" presId="urn:microsoft.com/office/officeart/2008/layout/HexagonCluster"/>
    <dgm:cxn modelId="{73B58AAE-AC77-4995-833D-D6ACBCFD3FF9}" type="presParOf" srcId="{76933497-836E-4F44-BA79-232198396390}" destId="{C3913C03-5C21-41E7-ACE9-EB53E1F22641}" srcOrd="8" destOrd="0" presId="urn:microsoft.com/office/officeart/2008/layout/HexagonCluster"/>
    <dgm:cxn modelId="{46F867FC-4490-4A08-8651-E0CE699C9A53}" type="presParOf" srcId="{C3913C03-5C21-41E7-ACE9-EB53E1F22641}" destId="{14EE8B55-D7D2-499B-9D20-AD305101249A}" srcOrd="0" destOrd="0" presId="urn:microsoft.com/office/officeart/2008/layout/HexagonCluster"/>
    <dgm:cxn modelId="{E7404204-BBDE-4960-A006-7B9B16F97924}" type="presParOf" srcId="{76933497-836E-4F44-BA79-232198396390}" destId="{A8992F9A-777C-4996-A3B5-8E31C7E11884}" srcOrd="9" destOrd="0" presId="urn:microsoft.com/office/officeart/2008/layout/HexagonCluster"/>
    <dgm:cxn modelId="{200C62A7-139C-4CE0-944D-31345807D53F}" type="presParOf" srcId="{A8992F9A-777C-4996-A3B5-8E31C7E11884}" destId="{4A07DD2E-5E24-4843-8AE0-169801AD6DFA}" srcOrd="0" destOrd="0" presId="urn:microsoft.com/office/officeart/2008/layout/HexagonCluster"/>
    <dgm:cxn modelId="{DF7F02BF-4D70-4256-8062-4ACF5D17E439}" type="presParOf" srcId="{76933497-836E-4F44-BA79-232198396390}" destId="{15FE5EC3-F02B-416A-A654-6994B9BF16D1}" srcOrd="10" destOrd="0" presId="urn:microsoft.com/office/officeart/2008/layout/HexagonCluster"/>
    <dgm:cxn modelId="{3CCF3868-5537-440C-A7E8-9208F673362A}" type="presParOf" srcId="{15FE5EC3-F02B-416A-A654-6994B9BF16D1}" destId="{EEA7F78C-C158-4D88-8C2F-133238FE09BF}" srcOrd="0" destOrd="0" presId="urn:microsoft.com/office/officeart/2008/layout/HexagonCluster"/>
    <dgm:cxn modelId="{D8B0DC2D-228C-42E8-9771-5DB98D7D29B9}" type="presParOf" srcId="{76933497-836E-4F44-BA79-232198396390}" destId="{3FF4D694-E78F-493A-81FC-EC424235331C}" srcOrd="11" destOrd="0" presId="urn:microsoft.com/office/officeart/2008/layout/HexagonCluster"/>
    <dgm:cxn modelId="{BAD158CF-8F5F-4A3F-864E-02E7BA854983}" type="presParOf" srcId="{3FF4D694-E78F-493A-81FC-EC424235331C}" destId="{CC03CC81-33A9-47EC-8314-5812AAEBE33C}" srcOrd="0" destOrd="0" presId="urn:microsoft.com/office/officeart/2008/layout/HexagonCluster"/>
    <dgm:cxn modelId="{5D84964E-97EC-4CD8-81A3-E7AE2F2E5B34}" type="presParOf" srcId="{76933497-836E-4F44-BA79-232198396390}" destId="{F8E2D206-2210-4545-8B8C-32828DFF818B}" srcOrd="12" destOrd="0" presId="urn:microsoft.com/office/officeart/2008/layout/HexagonCluster"/>
    <dgm:cxn modelId="{A5650069-24DA-48AA-94BA-216AC3CA7BD4}" type="presParOf" srcId="{F8E2D206-2210-4545-8B8C-32828DFF818B}" destId="{6F557707-7900-422B-AE8F-26327748E4FD}" srcOrd="0" destOrd="0" presId="urn:microsoft.com/office/officeart/2008/layout/HexagonCluster"/>
    <dgm:cxn modelId="{39AE5D1F-98CD-40D3-B4E1-EAB473E808C6}" type="presParOf" srcId="{76933497-836E-4F44-BA79-232198396390}" destId="{6A92602A-A71A-48FF-8503-6E5BF8FD9BFC}" srcOrd="13" destOrd="0" presId="urn:microsoft.com/office/officeart/2008/layout/HexagonCluster"/>
    <dgm:cxn modelId="{366D0CD6-E2A2-4BB5-AF65-579630EA29F7}" type="presParOf" srcId="{6A92602A-A71A-48FF-8503-6E5BF8FD9BFC}" destId="{8DC8A784-ED32-4A18-A55B-8BE0D6FDBB62}" srcOrd="0" destOrd="0" presId="urn:microsoft.com/office/officeart/2008/layout/HexagonCluster"/>
    <dgm:cxn modelId="{A746D2B8-4A03-4362-8AE0-5DE295BE0337}" type="presParOf" srcId="{76933497-836E-4F44-BA79-232198396390}" destId="{43BFC6A0-60D5-429B-A220-67F96D371C83}" srcOrd="14" destOrd="0" presId="urn:microsoft.com/office/officeart/2008/layout/HexagonCluster"/>
    <dgm:cxn modelId="{F3C61727-2F35-4DB0-BFD6-2451FF431882}" type="presParOf" srcId="{43BFC6A0-60D5-429B-A220-67F96D371C83}" destId="{3BAAF33C-8253-414C-BA74-CC2F94DFE93D}" srcOrd="0" destOrd="0" presId="urn:microsoft.com/office/officeart/2008/layout/HexagonCluster"/>
    <dgm:cxn modelId="{85C18ACE-0086-4045-A1A6-7BDB9BA56D6F}" type="presParOf" srcId="{76933497-836E-4F44-BA79-232198396390}" destId="{7396F4B2-8AA6-40B3-9E7D-2834AC8C4FB2}" srcOrd="15" destOrd="0" presId="urn:microsoft.com/office/officeart/2008/layout/HexagonCluster"/>
    <dgm:cxn modelId="{627DA345-2DC2-43B4-8BFF-072CB089858B}" type="presParOf" srcId="{7396F4B2-8AA6-40B3-9E7D-2834AC8C4FB2}" destId="{9C2141A2-FD4D-4428-86C5-F123345651D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5B2C-9E42-4CB1-B126-481FC1FFCCE4}">
      <dsp:nvSpPr>
        <dsp:cNvPr id="0" name=""/>
        <dsp:cNvSpPr/>
      </dsp:nvSpPr>
      <dsp:spPr>
        <a:xfrm>
          <a:off x="1651237" y="3307702"/>
          <a:ext cx="1945152" cy="16696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психолого-педагогическая</a:t>
          </a:r>
          <a:r>
            <a:rPr lang="ru-RU" sz="700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диагностика</a:t>
          </a:r>
          <a:r>
            <a:rPr lang="ru-RU" sz="700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возможностей и потребностей детей с ОВЗ</a:t>
          </a:r>
        </a:p>
      </dsp:txBody>
      <dsp:txXfrm>
        <a:off x="1952474" y="3566279"/>
        <a:ext cx="1342678" cy="1152534"/>
      </dsp:txXfrm>
    </dsp:sp>
    <dsp:sp modelId="{DD186BC0-7C46-49D3-980B-E6A8410A98F9}">
      <dsp:nvSpPr>
        <dsp:cNvPr id="0" name=""/>
        <dsp:cNvSpPr/>
      </dsp:nvSpPr>
      <dsp:spPr>
        <a:xfrm>
          <a:off x="1712076" y="4045522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0E81B9-E8D5-4C8F-BEA3-DFF10FB188B7}">
      <dsp:nvSpPr>
        <dsp:cNvPr id="0" name=""/>
        <dsp:cNvSpPr/>
      </dsp:nvSpPr>
      <dsp:spPr>
        <a:xfrm>
          <a:off x="0" y="2400090"/>
          <a:ext cx="1945152" cy="1669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A08E88-0A8D-47E7-8463-7560205206E9}">
      <dsp:nvSpPr>
        <dsp:cNvPr id="0" name=""/>
        <dsp:cNvSpPr/>
      </dsp:nvSpPr>
      <dsp:spPr>
        <a:xfrm>
          <a:off x="1317047" y="3838245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0C9C6A-0A71-4764-858A-7BBCE5275F27}">
      <dsp:nvSpPr>
        <dsp:cNvPr id="0" name=""/>
        <dsp:cNvSpPr/>
      </dsp:nvSpPr>
      <dsp:spPr>
        <a:xfrm>
          <a:off x="3286152" y="2344189"/>
          <a:ext cx="1945152" cy="16696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24020"/>
                <a:satOff val="682"/>
                <a:lumOff val="85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80000"/>
                <a:hueOff val="124020"/>
                <a:satOff val="682"/>
                <a:lumOff val="8543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124020"/>
              <a:satOff val="682"/>
              <a:lumOff val="85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80000"/>
              <a:hueOff val="124020"/>
              <a:satOff val="682"/>
              <a:lumOff val="8543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комплексное программное сопровождение процессов социализации и профориентации учащихся с ОВЗ</a:t>
          </a:r>
        </a:p>
      </dsp:txBody>
      <dsp:txXfrm>
        <a:off x="3587389" y="2602766"/>
        <a:ext cx="1342678" cy="1152534"/>
      </dsp:txXfrm>
    </dsp:sp>
    <dsp:sp modelId="{95EB599D-5CAE-408E-8241-6EEF33A4F3D3}">
      <dsp:nvSpPr>
        <dsp:cNvPr id="0" name=""/>
        <dsp:cNvSpPr/>
      </dsp:nvSpPr>
      <dsp:spPr>
        <a:xfrm>
          <a:off x="4633232" y="3823691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FF8220-C937-4EFC-AEAC-C3A1B72F20BD}">
      <dsp:nvSpPr>
        <dsp:cNvPr id="0" name=""/>
        <dsp:cNvSpPr/>
      </dsp:nvSpPr>
      <dsp:spPr>
        <a:xfrm>
          <a:off x="4958852" y="3305056"/>
          <a:ext cx="1945152" cy="16696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80000"/>
              <a:hueOff val="124020"/>
              <a:satOff val="682"/>
              <a:lumOff val="85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A6501-C2F9-402E-9521-79E0C1B2C24F}">
      <dsp:nvSpPr>
        <dsp:cNvPr id="0" name=""/>
        <dsp:cNvSpPr/>
      </dsp:nvSpPr>
      <dsp:spPr>
        <a:xfrm>
          <a:off x="5003411" y="4053020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EE8B55-D7D2-499B-9D20-AD305101249A}">
      <dsp:nvSpPr>
        <dsp:cNvPr id="0" name=""/>
        <dsp:cNvSpPr/>
      </dsp:nvSpPr>
      <dsp:spPr>
        <a:xfrm>
          <a:off x="1651237" y="1487626"/>
          <a:ext cx="1945152" cy="16696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48041"/>
                <a:satOff val="1365"/>
                <a:lumOff val="170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80000"/>
                <a:hueOff val="248041"/>
                <a:satOff val="1365"/>
                <a:lumOff val="17085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248041"/>
              <a:satOff val="1365"/>
              <a:lumOff val="170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80000"/>
              <a:hueOff val="248041"/>
              <a:satOff val="1365"/>
              <a:lumOff val="17085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психолого-педагогическое сопровождение образовательного процесса</a:t>
          </a:r>
        </a:p>
      </dsp:txBody>
      <dsp:txXfrm>
        <a:off x="1952474" y="1746203"/>
        <a:ext cx="1342678" cy="1152534"/>
      </dsp:txXfrm>
    </dsp:sp>
    <dsp:sp modelId="{4A07DD2E-5E24-4843-8AE0-169801AD6DFA}">
      <dsp:nvSpPr>
        <dsp:cNvPr id="0" name=""/>
        <dsp:cNvSpPr/>
      </dsp:nvSpPr>
      <dsp:spPr>
        <a:xfrm>
          <a:off x="2975140" y="1522026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A7F78C-C158-4D88-8C2F-133238FE09BF}">
      <dsp:nvSpPr>
        <dsp:cNvPr id="0" name=""/>
        <dsp:cNvSpPr/>
      </dsp:nvSpPr>
      <dsp:spPr>
        <a:xfrm>
          <a:off x="3300760" y="567225"/>
          <a:ext cx="1945152" cy="1669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2">
              <a:shade val="80000"/>
              <a:hueOff val="248041"/>
              <a:satOff val="1365"/>
              <a:lumOff val="170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03CC81-33A9-47EC-8314-5812AAEBE33C}">
      <dsp:nvSpPr>
        <dsp:cNvPr id="0" name=""/>
        <dsp:cNvSpPr/>
      </dsp:nvSpPr>
      <dsp:spPr>
        <a:xfrm>
          <a:off x="3345318" y="1307250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557707-7900-422B-AE8F-26327748E4FD}">
      <dsp:nvSpPr>
        <dsp:cNvPr id="0" name=""/>
        <dsp:cNvSpPr/>
      </dsp:nvSpPr>
      <dsp:spPr>
        <a:xfrm>
          <a:off x="4958852" y="1484980"/>
          <a:ext cx="1945152" cy="16696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72061"/>
                <a:satOff val="2047"/>
                <a:lumOff val="2562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80000"/>
                <a:hueOff val="372061"/>
                <a:satOff val="2047"/>
                <a:lumOff val="25628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80000"/>
              <a:hueOff val="372061"/>
              <a:satOff val="2047"/>
              <a:lumOff val="2562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shade val="80000"/>
              <a:hueOff val="372061"/>
              <a:satOff val="2047"/>
              <a:lumOff val="25628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50" b="1" kern="1200" dirty="0">
              <a:solidFill>
                <a:schemeClr val="tx1"/>
              </a:solidFill>
            </a:rPr>
            <a:t>сотрудничество педагогов, родителей и детей, их ценностно-смысловое единство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260089" y="1743557"/>
        <a:ext cx="1342678" cy="1152534"/>
      </dsp:txXfrm>
    </dsp:sp>
    <dsp:sp modelId="{8DC8A784-ED32-4A18-A55B-8BE0D6FDBB62}">
      <dsp:nvSpPr>
        <dsp:cNvPr id="0" name=""/>
        <dsp:cNvSpPr/>
      </dsp:nvSpPr>
      <dsp:spPr>
        <a:xfrm>
          <a:off x="6631511" y="2221919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AAF33C-8253-414C-BA74-CC2F94DFE93D}">
      <dsp:nvSpPr>
        <dsp:cNvPr id="0" name=""/>
        <dsp:cNvSpPr/>
      </dsp:nvSpPr>
      <dsp:spPr>
        <a:xfrm>
          <a:off x="6623799" y="2402736"/>
          <a:ext cx="1945152" cy="1669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accent2">
              <a:shade val="80000"/>
              <a:hueOff val="372061"/>
              <a:satOff val="2047"/>
              <a:lumOff val="2562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141A2-FD4D-4428-86C5-F123345651DF}">
      <dsp:nvSpPr>
        <dsp:cNvPr id="0" name=""/>
        <dsp:cNvSpPr/>
      </dsp:nvSpPr>
      <dsp:spPr>
        <a:xfrm>
          <a:off x="7016257" y="2432284"/>
          <a:ext cx="227077" cy="195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FFFA9-E76D-40BF-B8BA-B95648DDA1A6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1167-2F06-42AD-8D14-9A15741D2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2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3C4F-9C9C-47F7-8526-CC9F32A580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0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E3C4F-9C9C-47F7-8526-CC9F32A580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0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51A458-75DD-4E7D-8651-BFD52E7E67F2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B12C92-E197-41E6-9242-0552BEE84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Психологическое сопровождение детей с трудностями в освоении проектной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7160840" cy="20882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Педагоги –психологи ГБОУ №5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Адмиралтейского района Санкт-Петербурга: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Корпусенко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Юлия Витальевна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Рыбакова Любовь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129259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4836291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Исследовательские проекты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16415" r="13738" b="14194"/>
          <a:stretch/>
        </p:blipFill>
        <p:spPr bwMode="auto">
          <a:xfrm>
            <a:off x="5114629" y="548680"/>
            <a:ext cx="3856079" cy="288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r="1387" b="12758"/>
          <a:stretch/>
        </p:blipFill>
        <p:spPr bwMode="auto">
          <a:xfrm>
            <a:off x="179512" y="1628800"/>
            <a:ext cx="4081148" cy="242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 r="2277" b="15022"/>
          <a:stretch/>
        </p:blipFill>
        <p:spPr bwMode="auto">
          <a:xfrm>
            <a:off x="4344779" y="3717032"/>
            <a:ext cx="4205223" cy="23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8" r="1832" b="13099"/>
          <a:stretch/>
        </p:blipFill>
        <p:spPr bwMode="auto">
          <a:xfrm>
            <a:off x="1331640" y="4534016"/>
            <a:ext cx="3578275" cy="202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7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36912"/>
            <a:ext cx="8136904" cy="4221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Ежегодно в школе в соответствии с Положением проводится </a:t>
            </a:r>
            <a:r>
              <a:rPr lang="ru-RU" b="1" dirty="0"/>
              <a:t>Фестиваль речевых конференций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Цель: показать результативность работы учителей-логопедов и динамику речевого развития учащихся. Речевая конференция — это общешкольная форма работы, которая предполагает активное взаимодействие с разными участниками образовательного процесса.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55496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Речевые конференции</a:t>
            </a:r>
          </a:p>
        </p:txBody>
      </p:sp>
      <p:pic>
        <p:nvPicPr>
          <p:cNvPr id="4098" name="Picture 2" descr="C:\Users\Teacher\Desktop\фото лабиринтов\DSCF9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6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Программа психологического сопровождения личностного и профессионального самоопределения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>
          <a:xfrm>
            <a:off x="395537" y="1916832"/>
            <a:ext cx="7884864" cy="4209331"/>
          </a:xfrm>
        </p:spPr>
        <p:txBody>
          <a:bodyPr>
            <a:normAutofit/>
          </a:bodyPr>
          <a:lstStyle/>
          <a:p>
            <a:r>
              <a:rPr lang="ru-RU" sz="2800" b="1" i="1" dirty="0"/>
              <a:t>Основной этап </a:t>
            </a:r>
            <a:r>
              <a:rPr lang="ru-RU" sz="2800" dirty="0"/>
              <a:t>– реализуется в 9 – 10 классах с помощью программы по личностному и профессиональному самоопределению обучающихся «В поисках себя» в рамках   внеурочной деятельности.</a:t>
            </a:r>
          </a:p>
          <a:p>
            <a:pPr eaLnBrk="1" hangingPunct="1"/>
            <a:r>
              <a:rPr lang="ru-RU" altLang="ru-RU" sz="2800" dirty="0"/>
              <a:t>Цель программы:</a:t>
            </a:r>
            <a:r>
              <a:rPr lang="ru-RU" altLang="ru-RU" sz="2800" b="1" i="1" dirty="0"/>
              <a:t> Активизация позиции ученика в самоопределении, осознание своих реальных возможностей и формирование ответственности за свое будущее.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Программа «В поисках себя»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Информационный блок</a:t>
            </a:r>
          </a:p>
          <a:p>
            <a:r>
              <a:rPr lang="ru-RU" sz="3200" dirty="0"/>
              <a:t>Диагностический блок</a:t>
            </a:r>
          </a:p>
          <a:p>
            <a:r>
              <a:rPr lang="ru-RU" sz="3200" dirty="0"/>
              <a:t>Личностно-развивающий блок</a:t>
            </a:r>
          </a:p>
          <a:p>
            <a:r>
              <a:rPr lang="ru-RU" sz="3200" dirty="0"/>
              <a:t>Информационно-практический блок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6085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/>
              <a:t>Задачи:</a:t>
            </a:r>
          </a:p>
          <a:p>
            <a:r>
              <a:rPr lang="ru-RU" dirty="0"/>
              <a:t>Развитие высших психических функций: внимание, память, критического мышления;</a:t>
            </a:r>
          </a:p>
          <a:p>
            <a:r>
              <a:rPr lang="ru-RU" dirty="0"/>
              <a:t>Развитие любознательности, познавательной и экспериментальной деятельности;</a:t>
            </a:r>
          </a:p>
          <a:p>
            <a:r>
              <a:rPr lang="ru-RU" dirty="0"/>
              <a:t>Развитие речи;</a:t>
            </a:r>
          </a:p>
          <a:p>
            <a:r>
              <a:rPr lang="ru-RU" dirty="0"/>
              <a:t>Развитие воображения;</a:t>
            </a:r>
          </a:p>
          <a:p>
            <a:r>
              <a:rPr lang="ru-RU" dirty="0"/>
              <a:t>Формирование положительных взаимоотношений со сверстниками;</a:t>
            </a:r>
          </a:p>
          <a:p>
            <a:r>
              <a:rPr lang="ru-RU" dirty="0"/>
              <a:t>Развитие самостоятельности и эмоциональной грамотности.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по развитию творческого мышления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8532440" cy="5433467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Проектная технология </a:t>
            </a:r>
            <a:r>
              <a:rPr lang="ru-RU" sz="2800" dirty="0"/>
              <a:t>-  одна из приоритетных по  Федеральному государственному стандарту общего образования второго поколения.</a:t>
            </a:r>
          </a:p>
          <a:p>
            <a:r>
              <a:rPr lang="ru-RU" sz="2800" dirty="0"/>
              <a:t>  В основе Стандарта лежит </a:t>
            </a:r>
            <a:r>
              <a:rPr lang="ru-RU" sz="2800" dirty="0" err="1"/>
              <a:t>системно-деятельностный</a:t>
            </a:r>
            <a:r>
              <a:rPr lang="ru-RU" sz="2800" dirty="0"/>
              <a:t>  подход,  обеспечивающий формирование готовности к саморазвитию и непрерывному образованию, проектирование и конструирование развивающей образовательной среды для обучающихся.</a:t>
            </a:r>
          </a:p>
          <a:p>
            <a:r>
              <a:rPr lang="ru-RU" sz="2800" dirty="0"/>
              <a:t> Социальная и личная успешность любого человека во многом зависит от его приспособленности к окружающей среде, от осознания им своих возможностей и умения активно их использовать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8460432" cy="5145435"/>
          </a:xfrm>
        </p:spPr>
        <p:txBody>
          <a:bodyPr>
            <a:noAutofit/>
          </a:bodyPr>
          <a:lstStyle/>
          <a:p>
            <a:r>
              <a:rPr lang="ru-RU" sz="2800" dirty="0"/>
              <a:t>Проектная методика как новая педагогическая личностно - ориентированная технология отражает основные принципы гуманистического подхода в образовании:</a:t>
            </a:r>
          </a:p>
          <a:p>
            <a:r>
              <a:rPr lang="ru-RU" sz="2800" dirty="0"/>
              <a:t> Особое внимание уделяется индивидуальности человека, его личности;</a:t>
            </a:r>
          </a:p>
          <a:p>
            <a:r>
              <a:rPr lang="ru-RU" sz="2800" dirty="0"/>
              <a:t> Ориентация на сознательное развитие критического мышления обучающихся.</a:t>
            </a:r>
          </a:p>
          <a:p>
            <a:r>
              <a:rPr lang="ru-RU" sz="2800" dirty="0"/>
              <a:t>Проектная методика - альтернатива традиционному подходу к образованию, основанному на усвоении готовых знаний и их воспроизведении.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затруднений  в работе над проектами детей с ТНР</a:t>
            </a:r>
            <a:br>
              <a:rPr lang="bg-B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7" cy="4941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Низкая психологическая потребность в самостоятельной исследовательской работе.</a:t>
            </a:r>
          </a:p>
          <a:p>
            <a:pPr>
              <a:defRPr/>
            </a:pPr>
            <a:r>
              <a:rPr lang="bg-BG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Несформированность мотивационной сферы личности обучающ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их</a:t>
            </a:r>
            <a:r>
              <a:rPr lang="bg-BG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ся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Недостаточность аналитико-синтетической функции мышления.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Нарушение коммуникативной и речевой функции.</a:t>
            </a:r>
          </a:p>
          <a:p>
            <a:r>
              <a:rPr lang="bg-BG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Незрелость эмоционально – волевой сферы личности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bg-BG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916832"/>
            <a:ext cx="8599186" cy="4824536"/>
          </a:xfrm>
        </p:spPr>
        <p:txBody>
          <a:bodyPr>
            <a:noAutofit/>
          </a:bodyPr>
          <a:lstStyle/>
          <a:p>
            <a:r>
              <a:rPr lang="ru-RU" sz="2200" b="1" dirty="0"/>
              <a:t>Игровые проекты</a:t>
            </a:r>
            <a:r>
              <a:rPr lang="ru-RU" sz="2200" dirty="0"/>
              <a:t> - способствуют развитию активности, творческих способностей детей, развивают эмоциональное восприятие, воображение, память, речь, коммуникативные навыки.</a:t>
            </a:r>
          </a:p>
          <a:p>
            <a:r>
              <a:rPr lang="ru-RU" sz="2200" b="1" dirty="0"/>
              <a:t>Практические проекты</a:t>
            </a:r>
            <a:r>
              <a:rPr lang="ru-RU" sz="2200" dirty="0"/>
              <a:t> -  помогают осваивать окружающую действительность, всесторонне изучать ее, развивают умение наблюдать; создавать различные прикладные предметы, которые могут быть использованы в реальной жизни.</a:t>
            </a:r>
          </a:p>
          <a:p>
            <a:r>
              <a:rPr lang="ru-RU" sz="2200" b="1" dirty="0"/>
              <a:t>Творческие проекты</a:t>
            </a:r>
            <a:r>
              <a:rPr lang="ru-RU" sz="2200" dirty="0"/>
              <a:t> могут использоваться как </a:t>
            </a:r>
            <a:r>
              <a:rPr lang="ru-RU" sz="2200" dirty="0" err="1"/>
              <a:t>подпроекты</a:t>
            </a:r>
            <a:r>
              <a:rPr lang="ru-RU" sz="2200" dirty="0"/>
              <a:t> в группе с детьми с разными возможностями.</a:t>
            </a:r>
          </a:p>
          <a:p>
            <a:r>
              <a:rPr lang="ru-RU" sz="2200" dirty="0"/>
              <a:t>На практике любой проект представляет собой и исследовательскую, и творческую, и игровую, и практическую деятельность детей.</a:t>
            </a:r>
          </a:p>
          <a:p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570392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проектной  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204864"/>
            <a:ext cx="8280919" cy="4536504"/>
          </a:xfrm>
        </p:spPr>
        <p:txBody>
          <a:bodyPr/>
          <a:lstStyle/>
          <a:p>
            <a:r>
              <a:rPr lang="ru-RU" sz="2800" dirty="0"/>
              <a:t>Обучающиеся, принявшие участие в нескольких  проектах, отличались более высоким уровнем общей культуры, наличием более совершенных полезных социальных навыков и умений (планирование предстоящей деятельности, расчет необходимых ресурсов, анализ результатов и т.п.), большей социальной мобильностью, коммуникабельностью, умением работать </a:t>
            </a:r>
            <a:r>
              <a:rPr lang="ru-RU" dirty="0"/>
              <a:t>в команде.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Результативность проектной деятельности для детей с ОВЗ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0536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ОБРАЗОВАТЕЛЬНАЯ  СРЕДА  ШКОЛЫ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3566"/>
            <a:ext cx="7294448" cy="554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646942570"/>
              </p:ext>
            </p:extLst>
          </p:nvPr>
        </p:nvGraphicFramePr>
        <p:xfrm>
          <a:off x="287524" y="1600200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7690"/>
            <a:ext cx="8414721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Образовательная среда – это совокупность условий, организуемых администрацией школы, всем педагогическим коллективом при обязательном участии самих учащихся и их родителей с целью создания оптимальных условий для всестороннего развития личности учащихся и педагогов </a:t>
            </a: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Times New Roman"/>
              </a:rPr>
            </a:b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126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16182"/>
            <a:ext cx="7294448" cy="554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6385" name="Picture 1" descr="C:\Users\User\Desktop\2 млн\2 этап\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53" y="3498188"/>
            <a:ext cx="1990832" cy="17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3284984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05673" y="4705399"/>
            <a:ext cx="1677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Кейс-технологии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93972" y="3841884"/>
            <a:ext cx="273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Театральная</a:t>
            </a:r>
            <a:r>
              <a:rPr lang="ru-RU" sz="1400" b="1" dirty="0">
                <a:solidFill>
                  <a:srgbClr val="0033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1400" b="1" dirty="0">
                <a:solidFill>
                  <a:srgbClr val="003366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имидж-терапия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1263" y="448995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речевой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коммуникативной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25453" y="384188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критического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1340768"/>
            <a:ext cx="6462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технологии</a:t>
            </a:r>
            <a:endParaRPr lang="ru-RU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1" y="541563"/>
            <a:ext cx="8678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ОБРАЗОВАТЕЛЬНАЯ  СРЕДА  ШКОЛЫ </a:t>
            </a:r>
          </a:p>
        </p:txBody>
      </p:sp>
      <p:pic>
        <p:nvPicPr>
          <p:cNvPr id="21" name="Picture 2" descr="E:\Новая папка\S0266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17941" r="19928" b="16177"/>
          <a:stretch/>
        </p:blipFill>
        <p:spPr bwMode="auto">
          <a:xfrm>
            <a:off x="1979712" y="5159304"/>
            <a:ext cx="2092185" cy="166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Учитель\Desktop\семинар 25.11\фото\P10102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4448"/>
          <a:stretch/>
        </p:blipFill>
        <p:spPr bwMode="auto">
          <a:xfrm>
            <a:off x="4211453" y="5159304"/>
            <a:ext cx="2275570" cy="16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User\Desktop\отбор-отбор\DSCF76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2502" r="8061" b="6307"/>
          <a:stretch/>
        </p:blipFill>
        <p:spPr bwMode="auto">
          <a:xfrm>
            <a:off x="6603855" y="5159304"/>
            <a:ext cx="2401144" cy="17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681187"/>
            <a:ext cx="2159733" cy="16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Lebedeva_EV\03.ФОТО\2017-04. неделя психологии\DSCF75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15" y="1681187"/>
            <a:ext cx="2114410" cy="15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34" y="1714917"/>
            <a:ext cx="2145959" cy="16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6726" y="65299"/>
            <a:ext cx="4824536" cy="1224136"/>
          </a:xfrm>
        </p:spPr>
        <p:txBody>
          <a:bodyPr/>
          <a:lstStyle/>
          <a:p>
            <a:r>
              <a:rPr lang="ru-RU" dirty="0"/>
              <a:t>Итоги 2018 года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2348880"/>
            <a:ext cx="5184576" cy="4032448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  <a:p>
            <a:pPr marL="0" indent="0">
              <a:buNone/>
            </a:pPr>
            <a:r>
              <a:rPr lang="ru-RU" i="1" dirty="0"/>
              <a:t>В 2018 году на конкурс были представлены </a:t>
            </a:r>
            <a:r>
              <a:rPr lang="ru-RU" b="1" i="1" dirty="0"/>
              <a:t>16 работ</a:t>
            </a:r>
            <a:r>
              <a:rPr lang="ru-RU" i="1" dirty="0"/>
              <a:t>, выполненные </a:t>
            </a:r>
            <a:r>
              <a:rPr lang="ru-RU" b="1" i="1" dirty="0"/>
              <a:t>23 учащимися.</a:t>
            </a:r>
          </a:p>
          <a:p>
            <a:pPr marL="0" indent="0">
              <a:buNone/>
            </a:pPr>
            <a:r>
              <a:rPr lang="ru-RU" b="1" dirty="0"/>
              <a:t>Подсекция</a:t>
            </a:r>
            <a:r>
              <a:rPr lang="ru-RU" b="1" i="1" dirty="0"/>
              <a:t> </a:t>
            </a:r>
            <a:r>
              <a:rPr lang="ru-RU" b="1" dirty="0"/>
              <a:t> "</a:t>
            </a:r>
            <a:r>
              <a:rPr lang="ru-RU" b="1" i="1" dirty="0"/>
              <a:t>Естественные и математические науки": </a:t>
            </a:r>
            <a:r>
              <a:rPr lang="ru-RU" i="1" u="sng" dirty="0"/>
              <a:t>Лучшие исследовательские работы: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Александров А. "Первый искусственный спутник и первый советский компьютер"    (</a:t>
            </a:r>
            <a:r>
              <a:rPr lang="ru-RU" i="1" dirty="0" err="1"/>
              <a:t>Лабудина</a:t>
            </a:r>
            <a:r>
              <a:rPr lang="ru-RU" i="1" dirty="0"/>
              <a:t> Е.В.)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Авдеев М. "Влияние различных видов автомобильного топлива на экологическую среду Санкт-Петербурга" (Герасимова О.И.)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Подсекция "</a:t>
            </a:r>
            <a:r>
              <a:rPr lang="ru-RU" b="1" i="1" dirty="0"/>
              <a:t>Гуманитарные науки и прикладные проекты"</a:t>
            </a:r>
            <a:endParaRPr lang="ru-RU" dirty="0"/>
          </a:p>
          <a:p>
            <a:pPr marL="0" indent="0">
              <a:buNone/>
            </a:pPr>
            <a:r>
              <a:rPr lang="ru-RU" i="1" u="sng" dirty="0"/>
              <a:t>Лучшие исследовательские работы: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Семенов В., Ефимов Н. "Фотоаппараты от А до Я" (Афанасьев Д.А.)</a:t>
            </a:r>
            <a:endParaRPr lang="ru-RU" dirty="0"/>
          </a:p>
          <a:p>
            <a:pPr marL="0" indent="0">
              <a:buNone/>
            </a:pPr>
            <a:r>
              <a:rPr lang="ru-RU" i="1" dirty="0" err="1"/>
              <a:t>Шерстнева</a:t>
            </a:r>
            <a:r>
              <a:rPr lang="ru-RU" i="1" dirty="0"/>
              <a:t> Л. "Дорогами Великой Отечественной войны" (</a:t>
            </a:r>
            <a:r>
              <a:rPr lang="ru-RU" i="1" dirty="0" err="1"/>
              <a:t>Олийник</a:t>
            </a:r>
            <a:r>
              <a:rPr lang="ru-RU" i="1" dirty="0"/>
              <a:t> Л.И., </a:t>
            </a:r>
            <a:r>
              <a:rPr lang="ru-RU" i="1" dirty="0" err="1"/>
              <a:t>Олийник</a:t>
            </a:r>
            <a:r>
              <a:rPr lang="ru-RU" i="1" dirty="0"/>
              <a:t> А.В.)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Teacher\Desktop\фото лабиринтов\DSCF8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2531435" cy="18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Desktop\фото лабиринтов\IMG_2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4"/>
            <a:ext cx="2880320" cy="19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acher\Desktop\фото лабиринтов\DSCF5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5" y="5085184"/>
            <a:ext cx="2497535" cy="18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Desktop\фото лабиринтов\IMG_25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r="13012"/>
          <a:stretch/>
        </p:blipFill>
        <p:spPr bwMode="auto">
          <a:xfrm>
            <a:off x="5220072" y="3573016"/>
            <a:ext cx="1872209" cy="17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eacher\Desktop\фото лабиринтов\IMG_26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/>
          <a:stretch/>
        </p:blipFill>
        <p:spPr bwMode="auto">
          <a:xfrm>
            <a:off x="6732240" y="2996952"/>
            <a:ext cx="2165598" cy="17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8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</TotalTime>
  <Words>534</Words>
  <Application>Microsoft Office PowerPoint</Application>
  <PresentationFormat>Экран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Unicode MS</vt:lpstr>
      <vt:lpstr>Calibri</vt:lpstr>
      <vt:lpstr>Candara</vt:lpstr>
      <vt:lpstr>Symbol</vt:lpstr>
      <vt:lpstr>Times New Roman</vt:lpstr>
      <vt:lpstr>Волна</vt:lpstr>
      <vt:lpstr>Психологическое сопровождение детей с трудностями в освоении проектной деятельности</vt:lpstr>
      <vt:lpstr>Презентация PowerPoint</vt:lpstr>
      <vt:lpstr>Презентация PowerPoint</vt:lpstr>
      <vt:lpstr>Причины затруднений  в работе над проектами детей с ТНР </vt:lpstr>
      <vt:lpstr>Начало проектной  деятельности</vt:lpstr>
      <vt:lpstr>Результативность проектной деятельности для детей с ОВЗ</vt:lpstr>
      <vt:lpstr>Презентация PowerPoint</vt:lpstr>
      <vt:lpstr>Презентация PowerPoint</vt:lpstr>
      <vt:lpstr>Итоги 2018 года</vt:lpstr>
      <vt:lpstr>Исследовательские проекты</vt:lpstr>
      <vt:lpstr>Речевые конференции</vt:lpstr>
      <vt:lpstr>Программа психологического сопровождения личностного и профессионального самоопределения</vt:lpstr>
      <vt:lpstr> Программа «В поисках себя» </vt:lpstr>
      <vt:lpstr>Программа по развитию творческого мышления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Marina Sizova</cp:lastModifiedBy>
  <cp:revision>44</cp:revision>
  <dcterms:created xsi:type="dcterms:W3CDTF">2018-09-21T10:44:59Z</dcterms:created>
  <dcterms:modified xsi:type="dcterms:W3CDTF">2018-09-27T20:28:38Z</dcterms:modified>
</cp:coreProperties>
</file>